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4</c:v>
                </c:pt>
                <c:pt idx="3">
                  <c:v>42</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0.16856589855499937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9.2936000000000796E-2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0.97024199999999983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9.2935999999999908E-2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0.33335299999999979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0.62377200000000066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6.9775210000000003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0.15634817342529939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9.4862000000000002E-2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0.9903430000000002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9.4862000000000002E-2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0.34025900000000053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0.8342849999999995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7.1903610000000002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1.4657080000000002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0.44829699999999928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0.12498200000000015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1.304792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0.12498200000000104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0.44829699999999839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3.3353000000001742E-2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8.2188960000000009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5.6860999999999606E-2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0.35817100000000046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9.9854999999999805E-2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1.0424749999999996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9.9856000000000833E-2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0.35816999999999943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0.55694200000000027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6.8904909999999999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0.12932400000000044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0.342727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9.5550000000000246E-2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0.99752799999999908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9.5550000000001134E-2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0.34272799999999926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0.76724500000000084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8.0755929999999996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8.447400000000016E-2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0.1421089999999996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3.9619000000000071E-2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0.41361700000000035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3.9619000000000071E-2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0.1421089999999996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0.16067900000000002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9.0002720000000007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8</c:v>
                </c:pt>
                <c:pt idx="1">
                  <c:v>31</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0.11602899999999972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0.31847499999999984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8.8789000000000229E-2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0.9269400000000001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8.8788000000000089E-2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0.31847500000000029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0.77828099999999978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4.0068190000000001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0.32013599999999975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0.34567700000000023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9.637199999999968E-2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1.0061109999999998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9.6372000000000568E-2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0.34567699999999935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0.85475900000000049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6.5353320000000004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0.35129698525759956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0.15729799999999994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1.6421779999999995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0.15729900000000008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0.56421400000000155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0.63512799999999991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7.1947049999999999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0.90364699999999942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0.39845100000000055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0.11108599999999935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1.159714000000001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0.11108499999999921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0.39845099999999967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0.41083800000000004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7.9996869999999998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1.1901949999999997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0.42040100000000002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0.11720400000000009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1.2235970000000007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0.1172039999999992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0.42040000000000077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0.85330100000000009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6.4083829999999997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Feedback on care Q49. During your hospital stay, were you ever asked to give your views on the quality of your care?</c:v>
                </c:pt>
                <c:pt idx="2">
                  <c:v>Admission to hospital Q2. How did you feel about the length of time you were on the waiting list before your admission to hospital?</c:v>
                </c:pt>
                <c:pt idx="3">
                  <c:v>Leaving hospital Q46. After leaving hospital, did you get enough support from health or social care services to help you recover or manage your condition?</c:v>
                </c:pt>
                <c:pt idx="4">
                  <c:v>The hospital and ward Q12. How would you rate the hospital food?</c:v>
                </c:pt>
              </c:strCache>
            </c:strRef>
          </c:cat>
          <c:val>
            <c:numRef>
              <c:f>Sheet1!$B$2:$B$6</c:f>
              <c:numCache>
                <c:formatCode>0.0</c:formatCode>
                <c:ptCount val="5"/>
                <c:pt idx="0">
                  <c:v>7.5</c:v>
                </c:pt>
                <c:pt idx="1">
                  <c:v>1.8</c:v>
                </c:pt>
                <c:pt idx="2">
                  <c:v>7.7</c:v>
                </c:pt>
                <c:pt idx="3">
                  <c:v>6.4</c:v>
                </c:pt>
                <c:pt idx="4">
                  <c:v>7.1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Feedback on care Q49. During your hospital stay, were you ever asked to give your views on the quality of your care?</c:v>
                </c:pt>
                <c:pt idx="2">
                  <c:v>Admission to hospital Q2. How did you feel about the length of time you were on the waiting list before your admission to hospital?</c:v>
                </c:pt>
                <c:pt idx="3">
                  <c:v>Leaving hospital Q46. After leaving hospital, did you get enough support from health or social care services to help you recover or manage your condition?</c:v>
                </c:pt>
                <c:pt idx="4">
                  <c:v>The hospital and ward Q12. How would you rate the hospital food?</c:v>
                </c:pt>
              </c:strCache>
            </c:strRef>
          </c:cat>
          <c:val>
            <c:numRef>
              <c:f>Sheet1!$C$2:$C$6</c:f>
              <c:numCache>
                <c:formatCode>0.0</c:formatCode>
                <c:ptCount val="5"/>
                <c:pt idx="0">
                  <c:v>6.7</c:v>
                </c:pt>
                <c:pt idx="1">
                  <c:v>1.4</c:v>
                </c:pt>
                <c:pt idx="2">
                  <c:v>7.5</c:v>
                </c:pt>
                <c:pt idx="3">
                  <c:v>6.2</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Your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Your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Your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Your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Your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Your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Your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Your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1.75737060877675</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4.4755557190600037E-2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0.13432999999999995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1.4023880000000002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0.13432999999999984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0.48182800000000015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0.74594000000000005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1.757371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Your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Your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Your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Your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Your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Your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Your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Your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8.6710423437278905</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Your care and treatment Q24. To what extent did staff looking after you involve you in decisions about your care and treatment?</c:v>
                </c:pt>
                <c:pt idx="1">
                  <c:v>Leaving hospital Q41. Thinking about any medicine you were to take at home, were you given any of the following?</c:v>
                </c:pt>
                <c:pt idx="2">
                  <c:v>Your care and treatment Q30. Were you able to get a member of staff to help you when you needed attention?</c:v>
                </c:pt>
                <c:pt idx="3">
                  <c:v>Your care and treatment Q23. Thinking about your care and treatment, were you told something by a member of staff that was different to what you had been told by another member of staff?</c:v>
                </c:pt>
                <c:pt idx="4">
                  <c:v>The hospital and ward Q5. Were you ever prevented from sleeping at night by noise from other patients?</c:v>
                </c:pt>
              </c:strCache>
            </c:strRef>
          </c:cat>
          <c:val>
            <c:numRef>
              <c:f>Sheet1!$B$2:$B$6</c:f>
              <c:numCache>
                <c:formatCode>0.0</c:formatCode>
                <c:ptCount val="5"/>
                <c:pt idx="0">
                  <c:v>6.5</c:v>
                </c:pt>
                <c:pt idx="1">
                  <c:v>4</c:v>
                </c:pt>
                <c:pt idx="2">
                  <c:v>7.6</c:v>
                </c:pt>
                <c:pt idx="3">
                  <c:v>7.4</c:v>
                </c:pt>
                <c:pt idx="4">
                  <c:v>5.5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Your care and treatment Q24. To what extent did staff looking after you involve you in decisions about your care and treatment?</c:v>
                </c:pt>
                <c:pt idx="1">
                  <c:v>Leaving hospital Q41. Thinking about any medicine you were to take at home, were you given any of the following?</c:v>
                </c:pt>
                <c:pt idx="2">
                  <c:v>Your care and treatment Q30. Were you able to get a member of staff to help you when you needed attention?</c:v>
                </c:pt>
                <c:pt idx="3">
                  <c:v>Your care and treatment Q23. Thinking about your care and treatment, were you told something by a member of staff that was different to what you had been told by another member of staff?</c:v>
                </c:pt>
                <c:pt idx="4">
                  <c:v>The hospital and ward Q5. Were you ever prevented from sleeping at night by noise from other patients?</c:v>
                </c:pt>
              </c:strCache>
            </c:strRef>
          </c:cat>
          <c:val>
            <c:numRef>
              <c:f>Sheet1!$C$2:$C$6</c:f>
              <c:numCache>
                <c:formatCode>0.0</c:formatCode>
                <c:ptCount val="5"/>
                <c:pt idx="0">
                  <c:v>7.1</c:v>
                </c:pt>
                <c:pt idx="1">
                  <c:v>4.5999999999999996</c:v>
                </c:pt>
                <c:pt idx="2">
                  <c:v>8.1</c:v>
                </c:pt>
                <c:pt idx="3">
                  <c:v>7.9</c:v>
                </c:pt>
                <c:pt idx="4">
                  <c:v>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0.19480900000000112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0.24386799999999909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6.7987999999999715E-2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0.70979100000000095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6.7987999999999715E-2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0.24386799999999909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2.2267000000001147E-2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8.6710419999999999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Your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Your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Your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Your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Your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Your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Your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Your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7.8625297816266304</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0.24981002827430032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8.3976999999999968E-2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0.87671099999999935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8.3978000000000108E-2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0.30121800000000043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0.43774600000000063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7.8625299999999996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Your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Your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Your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Your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Your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Your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Your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Your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7.2403953951261304</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0.47823444194090037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0.16828500000000002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1.7568700000000002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0.77190500000000029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0.76805599999999963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6.7571110000000001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0.41943165905419999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0.15858799999999995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1.6556409999999993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0.72742800000000152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0.12272199999999955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7.7236799999999999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Your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Your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Your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Your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Your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Your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Your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Your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7.5210616093039002</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89.655199999999994</c:v>
                </c:pt>
                <c:pt idx="1">
                  <c:v>2.2989000000000002</c:v>
                </c:pt>
                <c:pt idx="2">
                  <c:v>3.2183999999999999</c:v>
                </c:pt>
                <c:pt idx="3">
                  <c:v>2.2989000000000002</c:v>
                </c:pt>
                <c:pt idx="4">
                  <c:v>0</c:v>
                </c:pt>
                <c:pt idx="5">
                  <c:v>2.5287000000000002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0.48495966310360039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0.13577799999999929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1.4175009999999997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0.62279900000000055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0.41141900000000042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7.3066899999999997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1.2444097101900198E-2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0.19037499999999952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1.9874860000000005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0.87322999999999951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1.6107620000000002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5.5179039999999997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3.1151000000000373E-2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0.33595699999999962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9.3663000000000274E-2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0.97782400000000091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0.42961999999999989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0.42752999999999908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7.6478200000000003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2.7216999999999381E-2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0.31007500000000032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8.6446000000000467E-2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0.90248899999999921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0.3965209999999999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0.38499100000000119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8.0329669999999993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0.31889009375560029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0.17962999999999951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1.8753130000000002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0.82394399999999912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0.57394500000000015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7.5464549999999999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6.2259000000000952E-2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0.24101600000000012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6.7192999999999614E-2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0.70148999999999972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6.7194000000000642E-2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0.24101599999999834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0.12555900000000086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8.876557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0.22773002279209997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0.10914499999999983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1.1394609999999998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0.10914499999999983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0.39149300000000054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0.18590599999999924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7.6964360000000003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0.12511036853580038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0.11230199999999968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1.1724209999999999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0.11230199999999968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0.40281700000000065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0.26168299999999967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7.9908260000000002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20.657299999999999</c:v>
                </c:pt>
                <c:pt idx="1">
                  <c:v>0.70420000000000005</c:v>
                </c:pt>
                <c:pt idx="2">
                  <c:v>70.657300000000006</c:v>
                </c:pt>
                <c:pt idx="3">
                  <c:v>0.70420000000000005</c:v>
                </c:pt>
                <c:pt idx="4">
                  <c:v>0.23469999999999999</c:v>
                </c:pt>
                <c:pt idx="5">
                  <c:v>1.6432</c:v>
                </c:pt>
                <c:pt idx="6">
                  <c:v>0</c:v>
                </c:pt>
                <c:pt idx="7">
                  <c:v>1.8778999999999999</c:v>
                </c:pt>
                <c:pt idx="8">
                  <c:v>3.5211000000000001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0.47353499999999915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0.41251400000000071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0.11500500000000002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1.2006430000000003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0.11500599999999928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0.41251300000000057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0.29787099999999889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8.236853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0.35723196031469939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0.11240600000000001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1.1735069999999999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0.11240600000000001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0.40319100000000052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0.70375800000000055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7.0901439999999996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0.30521800992980008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0.15365900000000021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1.6041779999999992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0.1536590000000011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0.55115900000000018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0.33911799999999914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7.2086249999999996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0.3904305358625999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0.1926060000000005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2.0107749999999998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0.19260500000000036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0.69085599999999925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0.87063700000000122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5.5004739999999996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0.23716600000000021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0.20839599999999869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5.8099000000000345E-2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0.60654700000000084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5.8099999999999596E-2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0.19641582841039984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9.1220499999999998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0.83740000000000003</c:v>
                </c:pt>
                <c:pt idx="1">
                  <c:v>0.16259999999999997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0.83740000000000003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Your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Your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Your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Your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Your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Your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Your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Your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8.5836314360091404</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9.2154999999999987E-2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0.25036799999999992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6.9801000000000002E-2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0.72870999999999952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6.9801000000000002E-2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0.25036799999999992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0.18086599999999997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8.6558720000000005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0.175558171470799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6.1046000000001044E-2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0.63731399999999994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6.1045999999999268E-2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0.21896599999999999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0.12527799999999978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8.9235389999999999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0.15400523587499926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8.3362000000001046E-2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0.87029599999999974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8.3363000000000298E-2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0.29901300000000042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7.7958999999999889E-2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8.1714830000000003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45.327100000000002</c:v>
                </c:pt>
                <c:pt idx="2">
                  <c:v>54.205599999999997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Your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Your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Your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Your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Your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Your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Your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Your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8.1429445183065496</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6.4547000000000132E-2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0.30490100000000009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8.5003999999999635E-2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0.88743000000000016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8.5003999999999635E-2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0.30489999999999995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0.1179180000000013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8.4425129999999999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2.6010000000001199E-2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0.25231699999999968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7.0344999999999658E-2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0.73438400000000037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7.034399999999863E-2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0.2344110355154001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8.7214770000000001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8.8789000000000229E-2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0.30301200000000073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8.4476999999999691E-2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0.88193300000000008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8.4476999999999691E-2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0.30301199999999895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5.9320000000001372E-2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8.3632229999999996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0.39172999999999991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0.37428799999999995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0.10434900000000003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1.0893860000000002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0.10434899999999914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0.37428900000000009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0.69970600000000083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7.0445650000000004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Your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Your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Your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Your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Your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Your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Your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Your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7.6451990443302398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0.3428829999999996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0.31223400000000012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8.7048999999999488E-2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0.90877300000000005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8.7049000000000376E-2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0.31223400000000012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0.16364599999999996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7.3769530000000003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0.18173570072940048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9.0718999999999994E-2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0.94708799999999993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9.0717999999999854E-2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0.32539799999999985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0.59417400000000065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6.5046790000000003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0.12269346760379918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6.455400000000111E-2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0.67393899999999896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6.4555000000000362E-2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0.23155000000000037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0.26203100000000035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8.6639630000000007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0.13290199999999963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0.39638099999999987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0.11050800000000027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1.153689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0.11050799999999938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0.39638099999999987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0.51694200000000023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7.1915620000000002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0.10786602761540021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0.15111199999999947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1.5775870000000003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0.15111200000000036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0.54202299999999948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1.5277980000000007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6.0536839999999996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3.4483000000000001</c:v>
                </c:pt>
                <c:pt idx="1">
                  <c:v>12.8736</c:v>
                </c:pt>
                <c:pt idx="2">
                  <c:v>21.839099999999998</c:v>
                </c:pt>
                <c:pt idx="3">
                  <c:v>61.839100000000002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5.3428168721000091E-2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5.0162000000000262E-2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0.52368099999999984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5.0162000000000262E-2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0.17992500000000078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4.3405999999999167E-2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9.1609660000000002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7.0527000000000228E-2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0.25835700000000017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7.2028000000001313E-2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0.75196299999999994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7.2027999999999537E-2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0.25835700000000017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6.0070999999998875E-2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8.6017720000000004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0.24066197606460005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9.0946000000000637E-2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0.94945499999999949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9.0944999999999609E-2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0.32621100000000069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0.40492199999999912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7.6080139999999998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Your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Your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Your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Your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Your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Your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Your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Your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7.8466602326931199</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0.21917809807740163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7.6096999999998971E-2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0.79445100000000046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7.6097999999999999E-2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0.26653930647449897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8.7245460000000001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0.36922999999999995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0.32140099999999983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8.9604000000000461E-2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0.93545500000000015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8.9604999999998824E-2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0.3214010000000016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0.25112199999999874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7.3273900000000003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0.23796380768989955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0.10507899999999992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1.0970160000000009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0.10507999999999917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0.37690899999999949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0.2714490000000005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7.4880449999999996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Your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Your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Your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Your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Your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Your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Your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Your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7.1361873397011601</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RD8 | Milton Keynes University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RD8 | Milton Keynes University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RD8 | Milton Keynes University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Milton Keynes University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416253686"/>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90555058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24355469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1723614"/>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37698287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Q24. To what extent did staff looking after you involve you in decisions about 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Q30. Were you able to get a member of staff to help you when you needed attention?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137535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51108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166671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907048216"/>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39230532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576614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93792359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51942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65319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8747855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07243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69086019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33312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8812383"/>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2182696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31737385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613694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8768011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857473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05397984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3548318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81655485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53324580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92138072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30408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7589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86381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40123598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7289416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18228570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00936792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0963009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08214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28350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87968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8429755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07284047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65594930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09944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01848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4816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103697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2660305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09304069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554811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4819215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31470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21036728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2414654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63394246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24505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40423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2265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827778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8332809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59743591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1952640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15056996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026478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719771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7721084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94156770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23488714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97443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7915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35024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698388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0857039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85805875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783850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9142056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19163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9109804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40679903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01800115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404962524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407217733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54664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15510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22594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6735344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35474323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06856415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87253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929877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7977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6674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1243410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428412044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333945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43149780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719139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40248472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9245571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0939747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65771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97859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21414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492086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1341077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69092648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779949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0324958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475080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9355347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70672839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0126675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81561428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25837650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07993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24449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128092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09348348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5482227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10721729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49597360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37065714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52965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61066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31315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77510661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22043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1129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7933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313025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70894995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16179476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254671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12480019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819018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55504443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53766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71577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52837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4825530"/>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9841756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38423490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896011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2471981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606460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66792040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84587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4481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65596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314088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83353285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30477263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41072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0050588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737944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56434773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33483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35011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85974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4329032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939212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659435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1021655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8294432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6259371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5701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11476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34101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0411387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9197535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1159660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(257)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0504535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1723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5500832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6034217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23254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3127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8767910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9863582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3833180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3284713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18740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528154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4083530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83422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2140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5606070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0266190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5115794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404369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07700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6806498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1224134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9233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8328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0576093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2439793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5472150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(290)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000526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26633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42333362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0299586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89429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8462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8497848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5065066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3910863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4149046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08624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9579093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7200323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46216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61806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533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98622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7019557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2015261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9770501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1619643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9654464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388199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62401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9485543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2594073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0264176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41876816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64383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76073003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1619496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78673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96427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8920911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27541995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6009137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7466809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45109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4979467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2348827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39261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07090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6552187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633052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967151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4793785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47074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3522871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17885376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99671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5547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6269406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42061241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1658496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3333616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36424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8291149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2372592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73099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79003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32140987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8902184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8888631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5342130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26118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7031621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2583716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58277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24127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1417087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7704884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9583030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4382717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00125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7691969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6219716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03533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7486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2819578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8378825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1794317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9509728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39598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7180282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3170859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9111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1900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6145034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5410533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8165290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5891062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2530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6428714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2648185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34566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78203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1445693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5652930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7883828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2175945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53076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0342057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1425563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02817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51359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089663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5244988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0763828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0286785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25642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2614234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8063154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76468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9511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20763896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1711899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2241737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22256524"/>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185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6714813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8156327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90510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57890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9410269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507039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5072023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40576302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37576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2076784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2362318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4717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9816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46000707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4197500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4188225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95612161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71611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9962072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9944829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82087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35507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7544571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2551562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6948137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146400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17190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3841004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1587843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94684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29975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51682492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2192003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42708894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630891149"/>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84061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6278502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9228658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68748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82928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7430743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0578400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7486369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0495365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2107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8988923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8167825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37586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48166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4061058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10661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349979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7196907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MILTON KEYNES HOSPITAL (424)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03312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09810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1502888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13837004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71737402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44615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92733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16112948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48123060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83366026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54442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064926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62817268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7940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67574574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958827007"/>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54174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00704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15843106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40266893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10064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9579853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6256950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66866869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23354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9655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4540729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1596101948"/>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083164746"/>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511105958"/>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84970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126281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608186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6297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5585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2783025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Q41. Thinking about any medicine you were to take at home, were you given any of the following?</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42765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114591421"/>
              </p:ext>
            </p:extLst>
          </p:nvPr>
        </p:nvGraphicFramePr>
        <p:xfrm>
          <a:off x="468000" y="1548000"/>
          <a:ext cx="11253864" cy="12496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
Q24. To what extent did staff looking after you involve you in decisions about your care and treatment?
Q30. Were you able to get a member of staff to help you when you needed attention?
Q47. Overall, did you feel you were treated with respect and dignity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30455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144927760"/>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36181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925674152"/>
              </p:ext>
            </p:extLst>
          </p:nvPr>
        </p:nvGraphicFramePr>
        <p:xfrm>
          <a:off x="469068" y="1548000"/>
          <a:ext cx="11253864" cy="323401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Q41. Thinking about any medicine you were to take at home, were you given any of the following?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Q23. Thinking about your care and treatment, were you told something by a member of staff that was different to what you had been told by another member of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6707682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3822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Milton Keynes University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27346181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Feedback on care: patients being asked to give their views on the quality of their care
Waiting to be admitted: patients feeling that they waited the right amount of time on the waiting list before being admitted to hospital
Support from health or social care services: patients being given enough support from health or social care services to help them recover or manage their condition after leaving hospital
Quality of food: patients describing the hospital food as good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4123516150"/>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Involvement in decisions: staff involving patients in decisions about their care and treatment
Information about medicines to take at home: patients being given information about medicines they were to take at home
Getting help from staff: patients being able to get a member of staff to help them when they needed attention
Communication: patients not being told something by a member of staff that was different to what they had been told by another member of staff
Noise from other patients: patients not being bothered by noise at night from other patients</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Milton Keynes University Hospital NHS Foundation Trust who had attended in late 2021. Responses were received from 435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19397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303585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141109522"/>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409845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971072765"/>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892002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14886073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78167622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97664662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613957616"/>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80592886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78253446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1778875"/>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5246098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587148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44490442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40775008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16224</Words>
  <Application>Microsoft Office PowerPoint</Application>
  <PresentationFormat>Widescreen</PresentationFormat>
  <Paragraphs>2249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Milton Keynes University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2022-09-30T12:48:17Z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